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9" r:id="rId3"/>
  </p:sldMasterIdLst>
  <p:notesMasterIdLst>
    <p:notesMasterId r:id="rId25"/>
  </p:notesMasterIdLst>
  <p:sldIdLst>
    <p:sldId id="256" r:id="rId4"/>
    <p:sldId id="299" r:id="rId5"/>
    <p:sldId id="436" r:id="rId6"/>
    <p:sldId id="1354" r:id="rId7"/>
    <p:sldId id="535" r:id="rId8"/>
    <p:sldId id="395" r:id="rId9"/>
    <p:sldId id="384" r:id="rId10"/>
    <p:sldId id="389" r:id="rId11"/>
    <p:sldId id="388" r:id="rId12"/>
    <p:sldId id="387" r:id="rId13"/>
    <p:sldId id="386" r:id="rId14"/>
    <p:sldId id="385" r:id="rId15"/>
    <p:sldId id="391" r:id="rId16"/>
    <p:sldId id="394" r:id="rId17"/>
    <p:sldId id="1273" r:id="rId18"/>
    <p:sldId id="1272" r:id="rId19"/>
    <p:sldId id="1348" r:id="rId20"/>
    <p:sldId id="1350" r:id="rId21"/>
    <p:sldId id="1337" r:id="rId22"/>
    <p:sldId id="135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5" autoAdjust="0"/>
    <p:restoredTop sz="86444" autoAdjust="0"/>
  </p:normalViewPr>
  <p:slideViewPr>
    <p:cSldViewPr snapToGrid="0">
      <p:cViewPr varScale="1">
        <p:scale>
          <a:sx n="66" d="100"/>
          <a:sy n="66" d="100"/>
        </p:scale>
        <p:origin x="45" y="51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CBB57-EFE1-4F9F-903C-5541E56B316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1FB2E-8121-4975-96F8-8869AE771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5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22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9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00509-4AFA-49B0-BC76-BB5C36A7AD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859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00509-4AFA-49B0-BC76-BB5C36A7AD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121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1638" y="695325"/>
            <a:ext cx="6149975" cy="345916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369" y="4384759"/>
            <a:ext cx="5091876" cy="415273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7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008EEB-C7BA-4374-93FB-2343FF1BAC4D}" type="slidenum">
              <a:rPr lang="en-US" altLang="en-US" sz="1200" smtClean="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154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00509-4AFA-49B0-BC76-BB5C36A7AD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5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2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90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58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00509-4AFA-49B0-BC76-BB5C36A7AD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1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6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21D402-36EF-4389-875F-0D63ED2985B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7562"/>
      </p:ext>
    </p:extLst>
  </p:cSld>
  <p:clrMapOvr>
    <a:masterClrMapping/>
  </p:clrMapOvr>
  <p:transition spd="slow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8FB141-9AC5-47BF-BFB3-08C9F0F80E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84201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5B6AC2-6E21-43D0-9AE3-7B9AF4DC55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34137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F5C644-778D-4FAD-9144-4C24F14CE58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74315"/>
      </p:ext>
    </p:extLst>
  </p:cSld>
  <p:clrMapOvr>
    <a:masterClrMapping/>
  </p:clrMapOvr>
  <p:transition spd="slow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24790D-2D97-4942-B308-D356C12C34C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490"/>
      </p:ext>
    </p:extLst>
  </p:cSld>
  <p:clrMapOvr>
    <a:masterClrMapping/>
  </p:clrMapOvr>
  <p:transition spd="slow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AD5B45-8590-4BCA-9291-08A81876D6F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5824"/>
      </p:ext>
    </p:extLst>
  </p:cSld>
  <p:clrMapOvr>
    <a:masterClrMapping/>
  </p:clrMapOvr>
  <p:transition spd="slow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086561-5029-4832-B5A4-92C3D3C5031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914"/>
      </p:ext>
    </p:extLst>
  </p:cSld>
  <p:clrMapOvr>
    <a:masterClrMapping/>
  </p:clrMapOvr>
  <p:transition spd="slow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27566E-26C7-4C6C-A0F3-23069C5BA1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06383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7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C489F3-F73C-4709-8153-B0775F77F1B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7749"/>
      </p:ext>
    </p:extLst>
  </p:cSld>
  <p:clrMapOvr>
    <a:masterClrMapping/>
  </p:clrMapOvr>
  <p:transition spd="slow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BAE79A-C78A-4938-AF90-CE88D246D9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58495"/>
      </p:ext>
    </p:extLst>
  </p:cSld>
  <p:clrMapOvr>
    <a:masterClrMapping/>
  </p:clrMapOvr>
  <p:transition spd="slow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220F35-4952-4EFB-B249-8F8C8C325E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97030"/>
      </p:ext>
    </p:extLst>
  </p:cSld>
  <p:clrMapOvr>
    <a:masterClrMapping/>
  </p:clrMapOvr>
  <p:transition spd="slow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8267" y="65151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4960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2F12A8A-A0EB-48AE-8821-3AFB1C5AC81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84374"/>
      </p:ext>
    </p:extLst>
  </p:cSld>
  <p:clrMapOvr>
    <a:masterClrMapping/>
  </p:clrMapOvr>
  <p:transition spd="slow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C74B7-4A38-4CAD-ACA0-A1AD6A869F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69851"/>
      </p:ext>
    </p:extLst>
  </p:cSld>
  <p:clrMapOvr>
    <a:masterClrMapping/>
  </p:clrMapOvr>
  <p:transition spd="slow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C6D7-8B29-4AF3-84C9-7581BF6CD0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75260"/>
      </p:ext>
    </p:extLst>
  </p:cSld>
  <p:clrMapOvr>
    <a:masterClrMapping/>
  </p:clrMapOvr>
  <p:transition spd="slow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19C0-3AF5-4B47-BAF5-3ABC383EC9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69332"/>
      </p:ext>
    </p:extLst>
  </p:cSld>
  <p:clrMapOvr>
    <a:masterClrMapping/>
  </p:clrMapOvr>
  <p:transition spd="slow"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EEADA-A802-4A2B-8CBE-84CC924A58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10931"/>
      </p:ext>
    </p:extLst>
  </p:cSld>
  <p:clrMapOvr>
    <a:masterClrMapping/>
  </p:clrMapOvr>
  <p:transition spd="slow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EE32-02B3-4C29-A022-A08308D2FC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52647"/>
      </p:ext>
    </p:extLst>
  </p:cSld>
  <p:clrMapOvr>
    <a:masterClrMapping/>
  </p:clrMapOvr>
  <p:transition spd="slow"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83656-0B62-4720-BA44-1C6FCF9A9F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55722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4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3B6A7-43B1-4FD9-8A32-92F595D31B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0214"/>
      </p:ext>
    </p:extLst>
  </p:cSld>
  <p:clrMapOvr>
    <a:masterClrMapping/>
  </p:clrMapOvr>
  <p:transition spd="slow"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0FF1E-5C3C-4464-95F9-7357ABB26B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9839"/>
      </p:ext>
    </p:extLst>
  </p:cSld>
  <p:clrMapOvr>
    <a:masterClrMapping/>
  </p:clrMapOvr>
  <p:transition spd="slow"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1B11C-CBB0-4F9A-87EC-637B16F7A0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24263"/>
      </p:ext>
    </p:extLst>
  </p:cSld>
  <p:clrMapOvr>
    <a:masterClrMapping/>
  </p:clrMapOvr>
  <p:transition spd="slow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8ADD-950B-49FE-9CEE-1DEE981433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47835"/>
      </p:ext>
    </p:extLst>
  </p:cSld>
  <p:clrMapOvr>
    <a:masterClrMapping/>
  </p:clrMapOvr>
  <p:transition spd="slow"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8513B-8620-4DC3-AAE3-1ABD35D2592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8726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5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8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2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002060"/>
            </a:gs>
            <a:gs pos="100000">
              <a:schemeClr val="accent5">
                <a:lumMod val="89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A4FE8-FCE1-4DF8-832E-D3018276F12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9303F-698E-4324-8F23-61104A7E2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48267" y="65151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r>
              <a:rPr lang="en-US">
                <a:solidFill>
                  <a:srgbClr val="FFFFFF"/>
                </a:solidFill>
              </a:rPr>
              <a:t>Pumping Test Intro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960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F984324C-00D7-4B25-B551-B1E081AC515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47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r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0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48267" y="65151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dirty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Slug Test - Morning 1</a:t>
            </a:r>
          </a:p>
        </p:txBody>
      </p:sp>
      <p:sp>
        <p:nvSpPr>
          <p:cNvPr id="6860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960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DEEE179-7FCC-4EA8-90F6-3CEA2FCAC4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871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push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0758" y="792597"/>
            <a:ext cx="100504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</a:rPr>
              <a:t>Kansas Geological Survey Activities in Support of Groundwater </a:t>
            </a:r>
            <a:r>
              <a:rPr lang="en-US" sz="2800" b="1">
                <a:solidFill>
                  <a:srgbClr val="FFFF00"/>
                </a:solidFill>
              </a:rPr>
              <a:t>Conservation Efforts in </a:t>
            </a:r>
            <a:r>
              <a:rPr lang="en-US" sz="2800" b="1" dirty="0">
                <a:solidFill>
                  <a:srgbClr val="FFFF00"/>
                </a:solidFill>
              </a:rPr>
              <a:t>Wichita County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0" y="5556324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Kansas Geological Survey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University of Kansas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362294" y="2416282"/>
            <a:ext cx="34674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Wichita County Public Meeting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August 28, 2024</a:t>
            </a:r>
          </a:p>
        </p:txBody>
      </p:sp>
      <p:pic>
        <p:nvPicPr>
          <p:cNvPr id="2" name="Picture 1" descr="KanGeoSurv_2C_UnitHorz">
            <a:extLst>
              <a:ext uri="{FF2B5EF4-FFF2-40B4-BE49-F238E27FC236}">
                <a16:creationId xmlns:a16="http://schemas.microsoft.com/office/drawing/2014/main" id="{D829BE74-E2B6-86BF-CD93-F445C217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12" y="3859111"/>
            <a:ext cx="2171700" cy="8652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8F8425B-2031-4F3E-D615-BD0EA2AA7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37" y="3707006"/>
            <a:ext cx="1150327" cy="11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6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636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 Southeast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5" name="Picture 4" descr="A map with a map and a map&#10;&#10;Description automatically generated with medium confidence">
            <a:extLst>
              <a:ext uri="{FF2B5EF4-FFF2-40B4-BE49-F238E27FC236}">
                <a16:creationId xmlns:a16="http://schemas.microsoft.com/office/drawing/2014/main" id="{E856FC7C-CDF7-44EF-36F0-6A43877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3" y="1124291"/>
            <a:ext cx="3242733" cy="16528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526600" y="1950696"/>
            <a:ext cx="609600" cy="6133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4E17F-6778-73DC-AB69-F857E55EE19F}"/>
              </a:ext>
            </a:extLst>
          </p:cNvPr>
          <p:cNvSpPr txBox="1"/>
          <p:nvPr/>
        </p:nvSpPr>
        <p:spPr>
          <a:xfrm>
            <a:off x="6007608" y="768096"/>
            <a:ext cx="5438394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R-squared = 0.51, P &lt; 0.005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2010-2023: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-0.13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4,673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2019-2023: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0.016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3,270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Inflows = 3,605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conditions = 23%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(2011)         = 45%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5 years 	      = 0%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D23CD-9CB8-7501-648F-91ADE3EC0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" y="3209544"/>
            <a:ext cx="513327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71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 Southwest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5" name="Picture 4" descr="A map with a map and a map&#10;&#10;Description automatically generated with medium confidence">
            <a:extLst>
              <a:ext uri="{FF2B5EF4-FFF2-40B4-BE49-F238E27FC236}">
                <a16:creationId xmlns:a16="http://schemas.microsoft.com/office/drawing/2014/main" id="{E856FC7C-CDF7-44EF-36F0-6A43877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3" y="1124291"/>
            <a:ext cx="3242733" cy="16528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195400" y="1945581"/>
            <a:ext cx="609600" cy="6133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39C32-06A9-6D06-3A02-4B243F15E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" y="3209544"/>
            <a:ext cx="5133277" cy="2914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4E17F-6778-73DC-AB69-F857E55EE19F}"/>
              </a:ext>
            </a:extLst>
          </p:cNvPr>
          <p:cNvSpPr txBox="1"/>
          <p:nvPr/>
        </p:nvSpPr>
        <p:spPr>
          <a:xfrm>
            <a:off x="6007608" y="768096"/>
            <a:ext cx="5438394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R-squared = 0.51, P &lt; 0.005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2010-2023: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-0.11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7,114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2019-2023: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0.103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5,623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Inflows = 6,412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conditions = 10%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(2011)         = 29%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5 years 	      = 0%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5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6555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 Northwest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5" name="Picture 4" descr="A map with a map and a map&#10;&#10;Description automatically generated with medium confidence">
            <a:extLst>
              <a:ext uri="{FF2B5EF4-FFF2-40B4-BE49-F238E27FC236}">
                <a16:creationId xmlns:a16="http://schemas.microsoft.com/office/drawing/2014/main" id="{E856FC7C-CDF7-44EF-36F0-6A43877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3" y="1124291"/>
            <a:ext cx="3242733" cy="1652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0D091A-762B-658C-8A3F-0AA876025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" y="3209544"/>
            <a:ext cx="5133277" cy="2914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A2DC64-4C65-D232-11BB-DE4262F51AF8}"/>
              </a:ext>
            </a:extLst>
          </p:cNvPr>
          <p:cNvSpPr txBox="1"/>
          <p:nvPr/>
        </p:nvSpPr>
        <p:spPr>
          <a:xfrm>
            <a:off x="6172200" y="1261872"/>
            <a:ext cx="5438394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R-squared = 0.72, P &lt; 0.0002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2010-2023: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-0.56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16,681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2019-2023: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-0.34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11,981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Inflows = 9,987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conditions = 40%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(2011)         = 58%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5 years 	      = 17%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209800" y="1571058"/>
            <a:ext cx="609600" cy="6133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0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612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 Township 16S 38W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5" name="Picture 4" descr="A map with a map and a map&#10;&#10;Description automatically generated with medium confidence">
            <a:extLst>
              <a:ext uri="{FF2B5EF4-FFF2-40B4-BE49-F238E27FC236}">
                <a16:creationId xmlns:a16="http://schemas.microsoft.com/office/drawing/2014/main" id="{E856FC7C-CDF7-44EF-36F0-6A43877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3" y="1124291"/>
            <a:ext cx="3242733" cy="1652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A2DC64-4C65-D232-11BB-DE4262F51AF8}"/>
              </a:ext>
            </a:extLst>
          </p:cNvPr>
          <p:cNvSpPr txBox="1"/>
          <p:nvPr/>
        </p:nvSpPr>
        <p:spPr>
          <a:xfrm>
            <a:off x="6007608" y="768096"/>
            <a:ext cx="5438394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R-squared = 0.74, P &lt; 0.00009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2010-2023: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-0.48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6,883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2019-2023: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-0.06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4,963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Inflows = 5,073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conditions = 26%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(2011)         = 46%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5 years 	      = 0%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274663" y="1668233"/>
            <a:ext cx="325582" cy="2978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338A7-874D-B4B9-1C5B-C62FC8404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" y="3209544"/>
            <a:ext cx="5139373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9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82734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 Township 16S 38W, Index Wells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A1FF0-32D0-6F0D-A43B-A8C68C72A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2" y="1036772"/>
            <a:ext cx="5118522" cy="5405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76448-9C6F-9833-3384-25C3475C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617" y="3745058"/>
            <a:ext cx="3746460" cy="2857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995108-6C0A-0E9A-F199-F563D4D35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617" y="758716"/>
            <a:ext cx="3688319" cy="285714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53E465-E69C-9983-FA51-D761E7C4146B}"/>
              </a:ext>
            </a:extLst>
          </p:cNvPr>
          <p:cNvCxnSpPr>
            <a:stCxn id="13" idx="1"/>
          </p:cNvCxnSpPr>
          <p:nvPr/>
        </p:nvCxnSpPr>
        <p:spPr>
          <a:xfrm flipH="1">
            <a:off x="3438446" y="2187291"/>
            <a:ext cx="3733171" cy="14027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778586-D87E-30F7-8A7F-917595D07F71}"/>
              </a:ext>
            </a:extLst>
          </p:cNvPr>
          <p:cNvCxnSpPr>
            <a:cxnSpLocks/>
          </p:cNvCxnSpPr>
          <p:nvPr/>
        </p:nvCxnSpPr>
        <p:spPr>
          <a:xfrm flipH="1" flipV="1">
            <a:off x="2240692" y="3739568"/>
            <a:ext cx="4930924" cy="1376789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67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number of radar precipitation&#10;&#10;Description automatically generated with medium confidence">
            <a:extLst>
              <a:ext uri="{FF2B5EF4-FFF2-40B4-BE49-F238E27FC236}">
                <a16:creationId xmlns:a16="http://schemas.microsoft.com/office/drawing/2014/main" id="{F2818074-2D61-8566-A1E0-FA3E48CDE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43" y="530352"/>
            <a:ext cx="6756727" cy="5596128"/>
          </a:xfrm>
          <a:prstGeom prst="rect">
            <a:avLst/>
          </a:prstGeom>
        </p:spPr>
      </p:pic>
      <p:pic>
        <p:nvPicPr>
          <p:cNvPr id="11" name="Picture 10" descr="A map with black lines&#10;&#10;Description automatically generated">
            <a:extLst>
              <a:ext uri="{FF2B5EF4-FFF2-40B4-BE49-F238E27FC236}">
                <a16:creationId xmlns:a16="http://schemas.microsoft.com/office/drawing/2014/main" id="{B54BFF1D-1963-A746-CF96-415E6B5E7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91" y="1124291"/>
            <a:ext cx="3494091" cy="1652811"/>
          </a:xfrm>
          <a:prstGeom prst="rect">
            <a:avLst/>
          </a:prstGeom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2797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Wichita County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uLnTx/>
                <a:uFillTx/>
                <a:latin typeface="Arial" charset="0"/>
                <a:ea typeface="+mn-ea"/>
                <a:cs typeface="+mn-cs"/>
              </a:rPr>
              <a:t>Kansas Geological Survey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145545" y="1643547"/>
            <a:ext cx="980935" cy="9113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DA6CB-DEF5-2F70-88BC-A201CCB9430C}"/>
              </a:ext>
            </a:extLst>
          </p:cNvPr>
          <p:cNvSpPr txBox="1"/>
          <p:nvPr/>
        </p:nvSpPr>
        <p:spPr>
          <a:xfrm>
            <a:off x="160830" y="3552750"/>
            <a:ext cx="50588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</a:rPr>
              <a:t>On average, 40% decrease in water use for similar climatic conditions.</a:t>
            </a:r>
          </a:p>
          <a:p>
            <a:r>
              <a:rPr lang="en-US" sz="2200" dirty="0">
                <a:solidFill>
                  <a:schemeClr val="bg2"/>
                </a:solidFill>
              </a:rPr>
              <a:t>       - about 25% produced by 	improvement in irrigation 	efficiency.</a:t>
            </a:r>
          </a:p>
          <a:p>
            <a:r>
              <a:rPr lang="en-US" sz="2200" dirty="0">
                <a:solidFill>
                  <a:schemeClr val="bg2"/>
                </a:solidFill>
              </a:rPr>
              <a:t>       - about 15% produced by a decrease 	in irrigated area (reported 	decrease 19.9%).</a:t>
            </a:r>
          </a:p>
        </p:txBody>
      </p:sp>
    </p:spTree>
    <p:extLst>
      <p:ext uri="{BB962C8B-B14F-4D97-AF65-F5344CB8AC3E}">
        <p14:creationId xmlns:p14="http://schemas.microsoft.com/office/powerpoint/2010/main" val="7118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with black lines&#10;&#10;Description automatically generated">
            <a:extLst>
              <a:ext uri="{FF2B5EF4-FFF2-40B4-BE49-F238E27FC236}">
                <a16:creationId xmlns:a16="http://schemas.microsoft.com/office/drawing/2014/main" id="{B54BFF1D-1963-A746-CF96-415E6B5E7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91" y="1124291"/>
            <a:ext cx="3494091" cy="1652811"/>
          </a:xfrm>
          <a:prstGeom prst="rect">
            <a:avLst/>
          </a:prstGeom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2797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Wichita County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uLnTx/>
                <a:uFillTx/>
                <a:latin typeface="Arial" charset="0"/>
                <a:ea typeface="+mn-ea"/>
                <a:cs typeface="+mn-cs"/>
              </a:rPr>
              <a:t>Kansas Geological Survey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145545" y="1643547"/>
            <a:ext cx="980935" cy="9113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4E17F-6778-73DC-AB69-F857E55EE19F}"/>
              </a:ext>
            </a:extLst>
          </p:cNvPr>
          <p:cNvSpPr txBox="1"/>
          <p:nvPr/>
        </p:nvSpPr>
        <p:spPr>
          <a:xfrm>
            <a:off x="6010001" y="766732"/>
            <a:ext cx="5438394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R-squared = 0.81, P &lt; 0.00002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2010-2023: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Water-level change = -0.35 ft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reported use = 44,066 AF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2019-2023: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Water-level change = -0.098 ft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reported use = 32,351 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Inflows = 33,602 AF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conditions = 24%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Drought (2011)         = 46%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5 years 	      = 0%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338E9-19B6-B859-6669-7DB2A8EE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97" y="3213459"/>
            <a:ext cx="513327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2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2DCDB-975D-4220-3F01-B57C615C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" y="1025013"/>
            <a:ext cx="7465945" cy="4667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730E5-6066-89E2-4C4A-20C6F536F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900" y="0"/>
            <a:ext cx="31671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E710D-DF18-A5BA-2698-3F87B03C243E}"/>
              </a:ext>
            </a:extLst>
          </p:cNvPr>
          <p:cNvSpPr txBox="1"/>
          <p:nvPr/>
        </p:nvSpPr>
        <p:spPr>
          <a:xfrm>
            <a:off x="1512176" y="235324"/>
            <a:ext cx="529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Airborne Electromagnetic (AEM) Survey</a:t>
            </a:r>
          </a:p>
        </p:txBody>
      </p:sp>
    </p:spTree>
    <p:extLst>
      <p:ext uri="{BB962C8B-B14F-4D97-AF65-F5344CB8AC3E}">
        <p14:creationId xmlns:p14="http://schemas.microsoft.com/office/powerpoint/2010/main" val="1714448491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6FB0EC-D169-8DC9-5181-91D5B9D26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648" y="37960"/>
            <a:ext cx="42245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217F25-29D1-4B20-ACF1-BC791562FD41}"/>
              </a:ext>
            </a:extLst>
          </p:cNvPr>
          <p:cNvSpPr txBox="1"/>
          <p:nvPr/>
        </p:nvSpPr>
        <p:spPr>
          <a:xfrm>
            <a:off x="176770" y="356035"/>
            <a:ext cx="609477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How AEM works: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transmitter fires discrete electromagnetic pulses that generate a primary magnetic field.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pulses induce eddy currents in the subsurface that generate a secondary magnetic field, i.e. the “response”.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receiver “listens” for this response – we are measuring this secondary magnetic field.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This measurement provides information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on electrical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resistivities in the subsurface. Sands and gravels have higher resistivities, while clays, silts, and shale bedrock have lower resistivities.</a:t>
            </a:r>
          </a:p>
        </p:txBody>
      </p:sp>
    </p:spTree>
    <p:extLst>
      <p:ext uri="{BB962C8B-B14F-4D97-AF65-F5344CB8AC3E}">
        <p14:creationId xmlns:p14="http://schemas.microsoft.com/office/powerpoint/2010/main" val="1174065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2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map of land">
            <a:extLst>
              <a:ext uri="{FF2B5EF4-FFF2-40B4-BE49-F238E27FC236}">
                <a16:creationId xmlns:a16="http://schemas.microsoft.com/office/drawing/2014/main" id="{D52E55ED-A5B7-07DA-1F7A-61FEAB27E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72" y="589895"/>
            <a:ext cx="9901204" cy="6162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B3B06B-3678-7978-C873-A994088CA0A0}"/>
              </a:ext>
            </a:extLst>
          </p:cNvPr>
          <p:cNvSpPr/>
          <p:nvPr/>
        </p:nvSpPr>
        <p:spPr>
          <a:xfrm>
            <a:off x="1394298" y="1"/>
            <a:ext cx="9409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GMD4 Flights Lines – 2,443 miles (3,932 km) – May 28-June 16, 2024</a:t>
            </a:r>
          </a:p>
        </p:txBody>
      </p:sp>
    </p:spTree>
    <p:extLst>
      <p:ext uri="{BB962C8B-B14F-4D97-AF65-F5344CB8AC3E}">
        <p14:creationId xmlns:p14="http://schemas.microsoft.com/office/powerpoint/2010/main" val="2764373341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91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Kansas Index Well Program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0621" y="5274017"/>
            <a:ext cx="4370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Since monitoring began, end-of-season recovery is similar regardless of past pumping or climatic conditions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540" y="3795792"/>
            <a:ext cx="2107470" cy="272328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D7D5DE3-5447-67BD-F937-B50042D91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86" y="687934"/>
            <a:ext cx="5209069" cy="274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BC4AA-E75D-CA11-0AE8-1B51067E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78" y="1043314"/>
            <a:ext cx="4538509" cy="39604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56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2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field&#10;&#10;Description automatically generated with medium confidence">
            <a:extLst>
              <a:ext uri="{FF2B5EF4-FFF2-40B4-BE49-F238E27FC236}">
                <a16:creationId xmlns:a16="http://schemas.microsoft.com/office/drawing/2014/main" id="{D09789C6-387A-2ECE-AD56-C1BB52B9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7" y="1258409"/>
            <a:ext cx="8446791" cy="523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3F81C-8EEB-3469-8DC0-0D40A3993F64}"/>
              </a:ext>
            </a:extLst>
          </p:cNvPr>
          <p:cNvSpPr txBox="1"/>
          <p:nvPr/>
        </p:nvSpPr>
        <p:spPr>
          <a:xfrm>
            <a:off x="2268892" y="256423"/>
            <a:ext cx="4439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>
                <a:solidFill>
                  <a:srgbClr val="FFFFFF"/>
                </a:solidFill>
                <a:latin typeface="Times New Roman" pitchFamily="18" charset="0"/>
              </a:rPr>
              <a:t>GMD1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Timing –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June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D27407-152C-7FE8-0069-67645393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847" y="0"/>
            <a:ext cx="3170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30013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58750"/>
            <a:ext cx="7848600" cy="609600"/>
          </a:xfrm>
        </p:spPr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Questions????</a:t>
            </a:r>
            <a:endParaRPr lang="en-US" alt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7587" name="Text Box 10"/>
          <p:cNvSpPr txBox="1">
            <a:spLocks noChangeArrowheads="1"/>
          </p:cNvSpPr>
          <p:nvPr/>
        </p:nvSpPr>
        <p:spPr bwMode="auto">
          <a:xfrm>
            <a:off x="4407694" y="5578476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chemeClr val="bg1"/>
                </a:solidFill>
              </a:rPr>
              <a:t>Visit our site at</a:t>
            </a:r>
            <a:r>
              <a:rPr lang="en-US" altLang="en-US" sz="1800" b="1" dirty="0">
                <a:solidFill>
                  <a:schemeClr val="bg1"/>
                </a:solidFill>
              </a:rPr>
              <a:t> http://www.kgs.ku.edu</a:t>
            </a:r>
          </a:p>
        </p:txBody>
      </p:sp>
      <p:sp>
        <p:nvSpPr>
          <p:cNvPr id="67588" name="Text Box 11"/>
          <p:cNvSpPr txBox="1">
            <a:spLocks noChangeArrowheads="1"/>
          </p:cNvSpPr>
          <p:nvPr/>
        </p:nvSpPr>
        <p:spPr bwMode="auto">
          <a:xfrm>
            <a:off x="3200400" y="1295400"/>
            <a:ext cx="5843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chemeClr val="bg1"/>
                </a:solidFill>
              </a:rPr>
              <a:t>Kansas Geological Survey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bg1"/>
                </a:solidFill>
              </a:rPr>
              <a:t>1930 Constant Ave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bg1"/>
                </a:solidFill>
              </a:rPr>
              <a:t>Lawrence, KS 66047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bg1"/>
                </a:solidFill>
              </a:rPr>
              <a:t>785-864-2118</a:t>
            </a:r>
          </a:p>
        </p:txBody>
      </p:sp>
      <p:pic>
        <p:nvPicPr>
          <p:cNvPr id="67589" name="Picture 23" descr="KanGeoSurv_1C_UnitHor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337" y="3508526"/>
            <a:ext cx="2271714" cy="9047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0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7630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Index Wells Recovery Curves, Scott County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8425" y="939299"/>
            <a:ext cx="4735861" cy="5355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level change starting at the end-of-season pumping (September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April~June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Recovery is similar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“Net Inflow”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Everything flowing in and out of the aquifer except pumping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824" y="3709244"/>
            <a:ext cx="4431061" cy="22474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5B58BB-F280-0B8A-94C7-2E37FA8E6FD9}"/>
              </a:ext>
            </a:extLst>
          </p:cNvPr>
          <p:cNvGrpSpPr/>
          <p:nvPr/>
        </p:nvGrpSpPr>
        <p:grpSpPr>
          <a:xfrm>
            <a:off x="478920" y="1337899"/>
            <a:ext cx="6194073" cy="4163929"/>
            <a:chOff x="478920" y="1337899"/>
            <a:chExt cx="6194073" cy="41639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920" y="1337899"/>
              <a:ext cx="6194073" cy="416392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628617-F93C-CFE0-73A1-9A4301FB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3843" y="5146691"/>
              <a:ext cx="114056" cy="304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32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91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Kansas Index Well Program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uLnTx/>
                <a:uFillTx/>
                <a:latin typeface="Arial" charset="0"/>
                <a:ea typeface="+mn-ea"/>
                <a:cs typeface="+mn-cs"/>
              </a:rPr>
              <a:t>Kansas Geological Survey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0621" y="5274017"/>
            <a:ext cx="4370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monitoring began, end-of-season recovery is similar regardless of past pumping or climatic conditions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540" y="3795792"/>
            <a:ext cx="2107470" cy="272328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D7D5DE3-5447-67BD-F937-B50042D91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86" y="687934"/>
            <a:ext cx="5209069" cy="274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BC4AA-E75D-CA11-0AE8-1B51067E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78" y="1043314"/>
            <a:ext cx="4538509" cy="39604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95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9380" y="84697"/>
            <a:ext cx="6868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KGS Water Balance / Q-Stable Analysis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49380" y="1060318"/>
            <a:ext cx="6054532" cy="24314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Arial" charset="0"/>
              </a:defRPr>
            </a:lvl1pPr>
            <a:lvl2pPr marL="690563" indent="-233363">
              <a:defRPr>
                <a:solidFill>
                  <a:schemeClr val="tx1"/>
                </a:solidFill>
                <a:latin typeface="Arial" charset="0"/>
              </a:defRPr>
            </a:lvl2pPr>
            <a:lvl3pPr marL="1030288" indent="-115888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900" b="1" dirty="0">
                <a:solidFill>
                  <a:schemeClr val="bg1"/>
                </a:solidFill>
              </a:rPr>
              <a:t>A simple approach to assess the relationship between average groundwater usage and water-level change</a:t>
            </a:r>
          </a:p>
          <a:p>
            <a:pPr>
              <a:buFontTx/>
              <a:buChar char="•"/>
            </a:pPr>
            <a:endParaRPr lang="en-US" altLang="en-US" sz="19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altLang="en-US" sz="1900" b="1" dirty="0">
                <a:solidFill>
                  <a:schemeClr val="bg1"/>
                </a:solidFill>
              </a:rPr>
              <a:t>Well suited for Ogallala/High Plains aquifer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altLang="en-US" sz="1900" b="1" dirty="0">
                <a:solidFill>
                  <a:schemeClr val="bg1"/>
                </a:solidFill>
              </a:rPr>
              <a:t>Seasonally pumped 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altLang="en-US" sz="1900" b="1" dirty="0">
                <a:solidFill>
                  <a:schemeClr val="bg1"/>
                </a:solidFill>
              </a:rPr>
              <a:t>Water is at depth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altLang="en-US" sz="1900" b="1" dirty="0">
                <a:solidFill>
                  <a:schemeClr val="bg1"/>
                </a:solidFill>
              </a:rPr>
              <a:t>Semi-arid region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92DB1-3AE3-AE3B-FDA6-B5DC8824C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5" y="1015879"/>
            <a:ext cx="4962866" cy="2604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F1BA7-24BF-B278-DEEF-A6C80C8B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085" y="356698"/>
            <a:ext cx="3830597" cy="1815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49E9F5-B88A-BB6B-9347-5560400AF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88" y="4083890"/>
            <a:ext cx="4661856" cy="2877119"/>
          </a:xfrm>
          <a:prstGeom prst="rect">
            <a:avLst/>
          </a:prstGeom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316B85DB-6A18-3C37-1CFA-E8DC4D66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0" y="3620465"/>
            <a:ext cx="5902216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Arial" charset="0"/>
              </a:defRPr>
            </a:lvl1pPr>
            <a:lvl2pPr marL="690563" indent="-233363">
              <a:defRPr>
                <a:solidFill>
                  <a:schemeClr val="tx1"/>
                </a:solidFill>
                <a:latin typeface="Arial" charset="0"/>
              </a:defRPr>
            </a:lvl2pPr>
            <a:lvl3pPr marL="1030288" indent="-115888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900" b="1" dirty="0">
                <a:solidFill>
                  <a:schemeClr val="bg1"/>
                </a:solidFill>
              </a:rPr>
              <a:t>Data driven with no conceptualizations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altLang="en-US" sz="1900" b="1" dirty="0">
                <a:solidFill>
                  <a:schemeClr val="bg1"/>
                </a:solidFill>
              </a:rPr>
              <a:t>Water use 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109CB86F-67C7-8258-0758-3BC6313B9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0" y="4240978"/>
            <a:ext cx="5479895" cy="3847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Arial" charset="0"/>
              </a:defRPr>
            </a:lvl1pPr>
            <a:lvl2pPr marL="690563" indent="-233363">
              <a:defRPr>
                <a:solidFill>
                  <a:schemeClr val="tx1"/>
                </a:solidFill>
                <a:latin typeface="Arial" charset="0"/>
              </a:defRPr>
            </a:lvl2pPr>
            <a:lvl3pPr marL="1030288" indent="-115888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altLang="en-US" sz="1900" b="1" dirty="0">
                <a:solidFill>
                  <a:schemeClr val="bg1"/>
                </a:solidFill>
              </a:rPr>
              <a:t>Water levels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C992-0CBB-AEAA-02C4-EA91110353C7}"/>
              </a:ext>
            </a:extLst>
          </p:cNvPr>
          <p:cNvSpPr txBox="1"/>
          <p:nvPr/>
        </p:nvSpPr>
        <p:spPr>
          <a:xfrm>
            <a:off x="149380" y="4752304"/>
            <a:ext cx="52971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Relationships should hold for the next one to three decades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7DBCD4-4C8F-666F-C32F-5752E06A9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887" y="3816356"/>
            <a:ext cx="2204409" cy="22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with black lines&#10;&#10;Description automatically generated">
            <a:extLst>
              <a:ext uri="{FF2B5EF4-FFF2-40B4-BE49-F238E27FC236}">
                <a16:creationId xmlns:a16="http://schemas.microsoft.com/office/drawing/2014/main" id="{B54BFF1D-1963-A746-CF96-415E6B5E7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91" y="1124291"/>
            <a:ext cx="3494091" cy="1652811"/>
          </a:xfrm>
          <a:prstGeom prst="rect">
            <a:avLst/>
          </a:prstGeom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2797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145545" y="1643547"/>
            <a:ext cx="980935" cy="9113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4E17F-6778-73DC-AB69-F857E55EE19F}"/>
              </a:ext>
            </a:extLst>
          </p:cNvPr>
          <p:cNvSpPr txBox="1"/>
          <p:nvPr/>
        </p:nvSpPr>
        <p:spPr>
          <a:xfrm>
            <a:off x="6010001" y="766732"/>
            <a:ext cx="5438394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R-squared = 0.81, P &lt; 0.00002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2010-2023: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-0.35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44,066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2019-2023: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-0.098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32,351 AF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Inflows = 33,602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conditions = 24%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(2011)         = 46%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5 years 	      = 0%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338E9-19B6-B859-6669-7DB2A8EE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97" y="3213459"/>
            <a:ext cx="513327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8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2504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Township Scale Groups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5" name="Picture 4" descr="A map with a map and a map&#10;&#10;Description automatically generated with medium confidence">
            <a:extLst>
              <a:ext uri="{FF2B5EF4-FFF2-40B4-BE49-F238E27FC236}">
                <a16:creationId xmlns:a16="http://schemas.microsoft.com/office/drawing/2014/main" id="{E856FC7C-CDF7-44EF-36F0-6A43877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65632"/>
            <a:ext cx="10058400" cy="51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sea&#10;&#10;Description automatically generated">
            <a:extLst>
              <a:ext uri="{FF2B5EF4-FFF2-40B4-BE49-F238E27FC236}">
                <a16:creationId xmlns:a16="http://schemas.microsoft.com/office/drawing/2014/main" id="{56D4B46A-5F6F-60F8-D682-C9DA47F98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51" y="1400089"/>
            <a:ext cx="5356806" cy="5118992"/>
          </a:xfrm>
          <a:prstGeom prst="rect">
            <a:avLst/>
          </a:prstGeom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114330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10-year water level change and water use density- Wichita County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FC05B-0861-7B27-F527-04202FB1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178" y="5576055"/>
            <a:ext cx="1104900" cy="876300"/>
          </a:xfrm>
          <a:prstGeom prst="rect">
            <a:avLst/>
          </a:prstGeom>
        </p:spPr>
      </p:pic>
      <p:pic>
        <p:nvPicPr>
          <p:cNvPr id="15" name="Picture 14" descr="A map of the united states&#10;&#10;Description automatically generated">
            <a:extLst>
              <a:ext uri="{FF2B5EF4-FFF2-40B4-BE49-F238E27FC236}">
                <a16:creationId xmlns:a16="http://schemas.microsoft.com/office/drawing/2014/main" id="{B6D97122-7220-F97E-8FAB-86849A404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0" y="1400089"/>
            <a:ext cx="5356806" cy="5118993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958AD121-CCCF-CBC8-570E-EF77EDD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92" y="893231"/>
            <a:ext cx="4267200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FFFF"/>
                </a:solidFill>
              </a:rPr>
              <a:t>Water-level Change in Feet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C913ADB-9DA4-21BB-1885-09494C299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892892"/>
            <a:ext cx="5278582" cy="48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FFFF"/>
                </a:solidFill>
              </a:rPr>
              <a:t>Water Use Density (AF/Acre- 2mile circle)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69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2155" y="164714"/>
            <a:ext cx="45769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Wichita County Northeast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519081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  <a:latin typeface="Arial" charset="0"/>
              </a:rPr>
              <a:t>Kansas Geological Survey</a:t>
            </a:r>
          </a:p>
        </p:txBody>
      </p:sp>
      <p:pic>
        <p:nvPicPr>
          <p:cNvPr id="5" name="Picture 4" descr="A map with a map and a map&#10;&#10;Description automatically generated with medium confidence">
            <a:extLst>
              <a:ext uri="{FF2B5EF4-FFF2-40B4-BE49-F238E27FC236}">
                <a16:creationId xmlns:a16="http://schemas.microsoft.com/office/drawing/2014/main" id="{E856FC7C-CDF7-44EF-36F0-6A43877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13" y="1124291"/>
            <a:ext cx="3242733" cy="16528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7DD3FF5-86D3-76CF-E041-22E89DA869F7}"/>
              </a:ext>
            </a:extLst>
          </p:cNvPr>
          <p:cNvSpPr/>
          <p:nvPr/>
        </p:nvSpPr>
        <p:spPr>
          <a:xfrm>
            <a:off x="2562600" y="1633896"/>
            <a:ext cx="609600" cy="6133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4E17F-6778-73DC-AB69-F857E55EE19F}"/>
              </a:ext>
            </a:extLst>
          </p:cNvPr>
          <p:cNvSpPr txBox="1"/>
          <p:nvPr/>
        </p:nvSpPr>
        <p:spPr>
          <a:xfrm>
            <a:off x="6007608" y="768096"/>
            <a:ext cx="5438394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R-squared = 0.80, P &lt; 0.00002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2010-2023: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-0.44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15,599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2019-2023: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Water-level change = -0.16 ft</a:t>
            </a:r>
          </a:p>
          <a:p>
            <a:pPr marL="800100" lvl="1" indent="-34290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reported use = 11,478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Inflows = 11,646 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for stable water levels: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conditions = 25%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(2011)         = 49%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5 years 	      = 0%</a:t>
            </a:r>
          </a:p>
          <a:p>
            <a:pPr marL="742950" lvl="1" indent="-285750">
              <a:buFont typeface="Arial" panose="020B0604020202020204" pitchFamily="34" charset="0"/>
              <a:buChar char="◦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2F2A5-A643-10A1-AEA5-8BF243D0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" y="3209544"/>
            <a:ext cx="513327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138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Shtcour">
  <a:themeElements>
    <a:clrScheme name="">
      <a:dk1>
        <a:srgbClr val="919191"/>
      </a:dk1>
      <a:lt1>
        <a:srgbClr val="FFFFFF"/>
      </a:lt1>
      <a:dk2>
        <a:srgbClr val="3365FB"/>
      </a:dk2>
      <a:lt2>
        <a:srgbClr val="8CF4EA"/>
      </a:lt2>
      <a:accent1>
        <a:srgbClr val="618FFD"/>
      </a:accent1>
      <a:accent2>
        <a:srgbClr val="00AE00"/>
      </a:accent2>
      <a:accent3>
        <a:srgbClr val="ADB8FD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htco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tcou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tcou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tcou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tcou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tcou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tcou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tcou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Shtcour">
  <a:themeElements>
    <a:clrScheme name="">
      <a:dk1>
        <a:srgbClr val="919191"/>
      </a:dk1>
      <a:lt1>
        <a:srgbClr val="FFFFFF"/>
      </a:lt1>
      <a:dk2>
        <a:srgbClr val="3365FB"/>
      </a:dk2>
      <a:lt2>
        <a:srgbClr val="8CF4EA"/>
      </a:lt2>
      <a:accent1>
        <a:srgbClr val="618FFD"/>
      </a:accent1>
      <a:accent2>
        <a:srgbClr val="00AE00"/>
      </a:accent2>
      <a:accent3>
        <a:srgbClr val="ADB8FD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Shtco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Shtcou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htcou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htcou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htcou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htcou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htcou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htcou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DE3BA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EEFD9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5486</TotalTime>
  <Words>948</Words>
  <Application>Microsoft Office PowerPoint</Application>
  <PresentationFormat>Widescreen</PresentationFormat>
  <Paragraphs>211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Times New Roman</vt:lpstr>
      <vt:lpstr>1_Office Theme</vt:lpstr>
      <vt:lpstr>6_Shtcour</vt:lpstr>
      <vt:lpstr>17_Shtcour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Questions????</vt:lpstr>
    </vt:vector>
  </TitlesOfParts>
  <Company>University of 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Blake Brownie</dc:creator>
  <cp:lastModifiedBy>Butler, James J. Jr.</cp:lastModifiedBy>
  <cp:revision>58</cp:revision>
  <dcterms:created xsi:type="dcterms:W3CDTF">2024-02-27T14:16:03Z</dcterms:created>
  <dcterms:modified xsi:type="dcterms:W3CDTF">2024-09-24T01:42:10Z</dcterms:modified>
</cp:coreProperties>
</file>